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61" r:id="rId6"/>
    <p:sldId id="262" r:id="rId7"/>
    <p:sldId id="263" r:id="rId8"/>
    <p:sldId id="264" r:id="rId9"/>
    <p:sldId id="265" r:id="rId10"/>
    <p:sldId id="285" r:id="rId11"/>
    <p:sldId id="28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orkplacedenmark.dk/health-and-safety/industrial-injuries-rights-and-dut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em.bmj.com/content/76/Suppl_1/i" TargetMode="External"/><Relationship Id="rId2" Type="http://schemas.openxmlformats.org/officeDocument/2006/relationships/hyperlink" Target="https://oem.bmj.com/content/oemed/74/Suppl_1/local/complete-issue.pdf" TargetMode="External"/><Relationship Id="rId1" Type="http://schemas.openxmlformats.org/officeDocument/2006/relationships/slideLayout" Target="../slideLayouts/slideLayout2.xml"/><Relationship Id="rId4" Type="http://schemas.openxmlformats.org/officeDocument/2006/relationships/hyperlink" Target="https://oem.bmj.com/content/oemed/78/Suppl_1/A153.1.full.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nkedin.com/in/professor-damien-mcelvenny-6bb70a8"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Shift work and cancer</a:t>
            </a:r>
            <a:endParaRPr lang="en-GB" dirty="0"/>
          </a:p>
        </p:txBody>
      </p:sp>
      <p:sp>
        <p:nvSpPr>
          <p:cNvPr id="3" name="Subtitle 2"/>
          <p:cNvSpPr>
            <a:spLocks noGrp="1"/>
          </p:cNvSpPr>
          <p:nvPr>
            <p:ph type="subTitle" idx="1"/>
          </p:nvPr>
        </p:nvSpPr>
        <p:spPr/>
        <p:txBody>
          <a:bodyPr/>
          <a:lstStyle/>
          <a:p>
            <a:r>
              <a:rPr lang="en-GB" dirty="0" smtClean="0"/>
              <a:t>Damien McElvenny PHD CSTAT HON FFOM</a:t>
            </a:r>
          </a:p>
          <a:p>
            <a:r>
              <a:rPr lang="en-GB" dirty="0" smtClean="0"/>
              <a:t>ISOM, 20 January 2023</a:t>
            </a:r>
            <a:endParaRPr lang="en-GB" dirty="0"/>
          </a:p>
        </p:txBody>
      </p:sp>
    </p:spTree>
    <p:extLst>
      <p:ext uri="{BB962C8B-B14F-4D97-AF65-F5344CB8AC3E}">
        <p14:creationId xmlns:p14="http://schemas.microsoft.com/office/powerpoint/2010/main" val="281764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Monograph 2010</a:t>
            </a:r>
            <a:endParaRPr lang="en-GB" dirty="0"/>
          </a:p>
        </p:txBody>
      </p:sp>
      <p:pic>
        <p:nvPicPr>
          <p:cNvPr id="7" name="Content Placeholder 6"/>
          <p:cNvPicPr>
            <a:picLocks noGrp="1" noChangeAspect="1"/>
          </p:cNvPicPr>
          <p:nvPr>
            <p:ph idx="1"/>
          </p:nvPr>
        </p:nvPicPr>
        <p:blipFill>
          <a:blip r:embed="rId2"/>
          <a:stretch>
            <a:fillRect/>
          </a:stretch>
        </p:blipFill>
        <p:spPr>
          <a:xfrm>
            <a:off x="570452" y="1853248"/>
            <a:ext cx="6728788" cy="3852666"/>
          </a:xfrm>
          <a:prstGeom prst="rect">
            <a:avLst/>
          </a:prstGeom>
        </p:spPr>
      </p:pic>
      <p:sp>
        <p:nvSpPr>
          <p:cNvPr id="3" name="Rectangle 2"/>
          <p:cNvSpPr/>
          <p:nvPr/>
        </p:nvSpPr>
        <p:spPr>
          <a:xfrm>
            <a:off x="7628389" y="1461267"/>
            <a:ext cx="3747083" cy="2862322"/>
          </a:xfrm>
          <a:prstGeom prst="rect">
            <a:avLst/>
          </a:prstGeom>
        </p:spPr>
        <p:txBody>
          <a:bodyPr wrap="square">
            <a:spAutoFit/>
          </a:bodyPr>
          <a:lstStyle/>
          <a:p>
            <a:r>
              <a:rPr lang="en-US" dirty="0"/>
              <a:t>Shiftwork is estimated to involve about 15-20% of the total working population. It is most prevalent among workers in the health care, transportation, communication, leisure and hospitality sectors. Shiftwork involving work at night is the most disruptive for the circadian clock</a:t>
            </a:r>
            <a:endParaRPr lang="en-GB" dirty="0"/>
          </a:p>
        </p:txBody>
      </p:sp>
    </p:spTree>
    <p:extLst>
      <p:ext uri="{BB962C8B-B14F-4D97-AF65-F5344CB8AC3E}">
        <p14:creationId xmlns:p14="http://schemas.microsoft.com/office/powerpoint/2010/main" val="201623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Monograph 2010</a:t>
            </a:r>
            <a:endParaRPr lang="en-GB" dirty="0"/>
          </a:p>
        </p:txBody>
      </p:sp>
      <p:pic>
        <p:nvPicPr>
          <p:cNvPr id="7" name="Content Placeholder 6"/>
          <p:cNvPicPr>
            <a:picLocks noGrp="1" noChangeAspect="1"/>
          </p:cNvPicPr>
          <p:nvPr>
            <p:ph idx="1"/>
          </p:nvPr>
        </p:nvPicPr>
        <p:blipFill>
          <a:blip r:embed="rId2"/>
          <a:stretch>
            <a:fillRect/>
          </a:stretch>
        </p:blipFill>
        <p:spPr>
          <a:xfrm>
            <a:off x="570452" y="1853248"/>
            <a:ext cx="6728788" cy="3852666"/>
          </a:xfrm>
          <a:prstGeom prst="rect">
            <a:avLst/>
          </a:prstGeom>
        </p:spPr>
      </p:pic>
      <p:sp>
        <p:nvSpPr>
          <p:cNvPr id="3" name="Rectangle 2"/>
          <p:cNvSpPr/>
          <p:nvPr/>
        </p:nvSpPr>
        <p:spPr>
          <a:xfrm>
            <a:off x="7628389" y="1461267"/>
            <a:ext cx="3747083" cy="2862322"/>
          </a:xfrm>
          <a:prstGeom prst="rect">
            <a:avLst/>
          </a:prstGeom>
        </p:spPr>
        <p:txBody>
          <a:bodyPr wrap="square">
            <a:spAutoFit/>
          </a:bodyPr>
          <a:lstStyle/>
          <a:p>
            <a:r>
              <a:rPr lang="en-US" dirty="0"/>
              <a:t>Shiftwork is estimated to involve about 15-20% of the total working population. It is most prevalent among workers in the health care, transportation, communication, leisure and hospitality sectors. Shiftwork involving work at night is the most disruptive for the circadian clock</a:t>
            </a:r>
            <a:endParaRPr lang="en-GB" dirty="0"/>
          </a:p>
        </p:txBody>
      </p:sp>
      <p:sp>
        <p:nvSpPr>
          <p:cNvPr id="4" name="TextBox 3"/>
          <p:cNvSpPr txBox="1"/>
          <p:nvPr/>
        </p:nvSpPr>
        <p:spPr>
          <a:xfrm>
            <a:off x="7600426" y="4723002"/>
            <a:ext cx="3741490" cy="1754326"/>
          </a:xfrm>
          <a:prstGeom prst="rect">
            <a:avLst/>
          </a:prstGeom>
          <a:noFill/>
        </p:spPr>
        <p:txBody>
          <a:bodyPr wrap="square" rtlCol="0">
            <a:spAutoFit/>
          </a:bodyPr>
          <a:lstStyle/>
          <a:p>
            <a:r>
              <a:rPr lang="en-GB" dirty="0" err="1" smtClean="0"/>
              <a:t>Shiftwork</a:t>
            </a:r>
            <a:r>
              <a:rPr lang="en-GB" dirty="0" smtClean="0"/>
              <a:t> that involves circadian disruption is probably carcinogenic to humans (Group 2A), based on sufficient evidence in animals and limited evidence in humans</a:t>
            </a:r>
            <a:endParaRPr lang="en-GB" dirty="0"/>
          </a:p>
        </p:txBody>
      </p:sp>
    </p:spTree>
    <p:extLst>
      <p:ext uri="{BB962C8B-B14F-4D97-AF65-F5344CB8AC3E}">
        <p14:creationId xmlns:p14="http://schemas.microsoft.com/office/powerpoint/2010/main" val="257679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Working Group</a:t>
            </a:r>
            <a:endParaRPr lang="en-GB" dirty="0"/>
          </a:p>
        </p:txBody>
      </p:sp>
      <p:pic>
        <p:nvPicPr>
          <p:cNvPr id="4" name="Content Placeholder 3"/>
          <p:cNvPicPr>
            <a:picLocks noGrp="1" noChangeAspect="1"/>
          </p:cNvPicPr>
          <p:nvPr>
            <p:ph idx="1"/>
          </p:nvPr>
        </p:nvPicPr>
        <p:blipFill>
          <a:blip r:embed="rId2"/>
          <a:stretch>
            <a:fillRect/>
          </a:stretch>
        </p:blipFill>
        <p:spPr>
          <a:xfrm>
            <a:off x="646111" y="2593338"/>
            <a:ext cx="5575610" cy="2074127"/>
          </a:xfrm>
          <a:prstGeom prst="rect">
            <a:avLst/>
          </a:prstGeom>
        </p:spPr>
      </p:pic>
    </p:spTree>
    <p:extLst>
      <p:ext uri="{BB962C8B-B14F-4D97-AF65-F5344CB8AC3E}">
        <p14:creationId xmlns:p14="http://schemas.microsoft.com/office/powerpoint/2010/main" val="10975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Working Group</a:t>
            </a:r>
            <a:endParaRPr lang="en-GB" dirty="0"/>
          </a:p>
        </p:txBody>
      </p:sp>
      <p:pic>
        <p:nvPicPr>
          <p:cNvPr id="4" name="Content Placeholder 3"/>
          <p:cNvPicPr>
            <a:picLocks noGrp="1" noChangeAspect="1"/>
          </p:cNvPicPr>
          <p:nvPr>
            <p:ph idx="1"/>
          </p:nvPr>
        </p:nvPicPr>
        <p:blipFill>
          <a:blip r:embed="rId2"/>
          <a:stretch>
            <a:fillRect/>
          </a:stretch>
        </p:blipFill>
        <p:spPr>
          <a:xfrm>
            <a:off x="646111" y="2593338"/>
            <a:ext cx="5575610" cy="2074127"/>
          </a:xfrm>
          <a:prstGeom prst="rect">
            <a:avLst/>
          </a:prstGeom>
        </p:spPr>
      </p:pic>
      <p:sp>
        <p:nvSpPr>
          <p:cNvPr id="6" name="Rectangle 5"/>
          <p:cNvSpPr/>
          <p:nvPr/>
        </p:nvSpPr>
        <p:spPr>
          <a:xfrm>
            <a:off x="6487487" y="1728132"/>
            <a:ext cx="4988653" cy="4801314"/>
          </a:xfrm>
          <a:prstGeom prst="rect">
            <a:avLst/>
          </a:prstGeom>
        </p:spPr>
        <p:txBody>
          <a:bodyPr wrap="square">
            <a:spAutoFit/>
          </a:bodyPr>
          <a:lstStyle/>
          <a:p>
            <a:r>
              <a:rPr lang="en-US" dirty="0"/>
              <a:t>Members of the IARC working group subsequently described details of non-day shifts and shift schedules that should be </a:t>
            </a:r>
            <a:r>
              <a:rPr lang="en-US" dirty="0" smtClean="0"/>
              <a:t>captured </a:t>
            </a:r>
            <a:r>
              <a:rPr lang="en-US" dirty="0"/>
              <a:t>in future epidemiological studies: </a:t>
            </a:r>
            <a:endParaRPr lang="en-US" dirty="0" smtClean="0"/>
          </a:p>
          <a:p>
            <a:r>
              <a:rPr lang="en-US" dirty="0"/>
              <a:t> </a:t>
            </a:r>
            <a:r>
              <a:rPr lang="en-US" dirty="0" smtClean="0"/>
              <a:t>   </a:t>
            </a:r>
          </a:p>
          <a:p>
            <a:r>
              <a:rPr lang="en-US" dirty="0" smtClean="0"/>
              <a:t>(</a:t>
            </a:r>
            <a:r>
              <a:rPr lang="en-US" dirty="0" err="1"/>
              <a:t>i</a:t>
            </a:r>
            <a:r>
              <a:rPr lang="en-US" dirty="0"/>
              <a:t>) shift system (start time of shift, number of hours per day, rotating or permanent, speed and direction of a rotating system, regular or irregular); </a:t>
            </a:r>
            <a:endParaRPr lang="en-US" dirty="0" smtClean="0"/>
          </a:p>
          <a:p>
            <a:r>
              <a:rPr lang="en-US" dirty="0"/>
              <a:t> </a:t>
            </a:r>
            <a:r>
              <a:rPr lang="en-US" dirty="0" smtClean="0"/>
              <a:t>  </a:t>
            </a:r>
          </a:p>
          <a:p>
            <a:r>
              <a:rPr lang="en-US" dirty="0" smtClean="0"/>
              <a:t>(</a:t>
            </a:r>
            <a:r>
              <a:rPr lang="en-US" dirty="0"/>
              <a:t>ii) years on a particular non-day shift </a:t>
            </a:r>
            <a:r>
              <a:rPr lang="en-US" dirty="0" smtClean="0"/>
              <a:t>   schedule </a:t>
            </a:r>
            <a:r>
              <a:rPr lang="en-US" dirty="0"/>
              <a:t>(and cumulative exposure to the shift sys- tem over the subject’s working life); and </a:t>
            </a:r>
            <a:endParaRPr lang="en-US" dirty="0" smtClean="0"/>
          </a:p>
          <a:p>
            <a:r>
              <a:rPr lang="en-US" dirty="0"/>
              <a:t> </a:t>
            </a:r>
            <a:r>
              <a:rPr lang="en-US" dirty="0" smtClean="0"/>
              <a:t>  </a:t>
            </a:r>
          </a:p>
          <a:p>
            <a:r>
              <a:rPr lang="en-US" dirty="0" smtClean="0"/>
              <a:t>(</a:t>
            </a:r>
            <a:r>
              <a:rPr lang="en-US" dirty="0"/>
              <a:t>iii) shift </a:t>
            </a:r>
            <a:r>
              <a:rPr lang="en-US" dirty="0" smtClean="0"/>
              <a:t>intensity </a:t>
            </a:r>
            <a:r>
              <a:rPr lang="en-US" dirty="0"/>
              <a:t>(time off between successive work days on the shift schedule)</a:t>
            </a:r>
            <a:endParaRPr lang="en-GB" dirty="0"/>
          </a:p>
        </p:txBody>
      </p:sp>
    </p:spTree>
    <p:extLst>
      <p:ext uri="{BB962C8B-B14F-4D97-AF65-F5344CB8AC3E}">
        <p14:creationId xmlns:p14="http://schemas.microsoft.com/office/powerpoint/2010/main" val="348083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Danish National Board for Industrial Injuries (2008)</a:t>
            </a:r>
            <a:endParaRPr lang="en-GB" dirty="0"/>
          </a:p>
        </p:txBody>
      </p:sp>
      <p:sp>
        <p:nvSpPr>
          <p:cNvPr id="3" name="Content Placeholder 2"/>
          <p:cNvSpPr>
            <a:spLocks noGrp="1"/>
          </p:cNvSpPr>
          <p:nvPr>
            <p:ph idx="1"/>
          </p:nvPr>
        </p:nvSpPr>
        <p:spPr/>
        <p:txBody>
          <a:bodyPr/>
          <a:lstStyle/>
          <a:p>
            <a:r>
              <a:rPr lang="en-GB" dirty="0" smtClean="0"/>
              <a:t>Compensation for women who developed breast cancer</a:t>
            </a:r>
          </a:p>
          <a:p>
            <a:r>
              <a:rPr lang="en-GB" dirty="0" smtClean="0"/>
              <a:t>20 years of night shift working</a:t>
            </a:r>
          </a:p>
          <a:p>
            <a:r>
              <a:rPr lang="en-GB" dirty="0" smtClean="0"/>
              <a:t>Otherwise at low risk</a:t>
            </a:r>
          </a:p>
        </p:txBody>
      </p:sp>
      <p:sp>
        <p:nvSpPr>
          <p:cNvPr id="5" name="Rectangle 4"/>
          <p:cNvSpPr/>
          <p:nvPr/>
        </p:nvSpPr>
        <p:spPr>
          <a:xfrm>
            <a:off x="1445702" y="4246737"/>
            <a:ext cx="10223383" cy="646331"/>
          </a:xfrm>
          <a:prstGeom prst="rect">
            <a:avLst/>
          </a:prstGeom>
        </p:spPr>
        <p:txBody>
          <a:bodyPr wrap="square">
            <a:spAutoFit/>
          </a:bodyPr>
          <a:lstStyle/>
          <a:p>
            <a:r>
              <a:rPr lang="en-GB" dirty="0">
                <a:hlinkClick r:id="rId2"/>
              </a:rPr>
              <a:t>https://workplacedenmark.dk/health-and-safety/industrial-injuries-rights-and-duties</a:t>
            </a:r>
            <a:r>
              <a:rPr lang="en-GB" dirty="0" smtClean="0">
                <a:hlinkClick r:id="rId2"/>
              </a:rPr>
              <a:t>/</a:t>
            </a:r>
            <a:endParaRPr lang="en-GB" dirty="0" smtClean="0"/>
          </a:p>
          <a:p>
            <a:endParaRPr lang="en-GB" dirty="0"/>
          </a:p>
        </p:txBody>
      </p:sp>
    </p:spTree>
    <p:extLst>
      <p:ext uri="{BB962C8B-B14F-4D97-AF65-F5344CB8AC3E}">
        <p14:creationId xmlns:p14="http://schemas.microsoft.com/office/powerpoint/2010/main" val="39179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Danish National Board for Industrial Injuries (2008)</a:t>
            </a:r>
            <a:endParaRPr lang="en-GB" dirty="0"/>
          </a:p>
        </p:txBody>
      </p:sp>
      <p:sp>
        <p:nvSpPr>
          <p:cNvPr id="3" name="Content Placeholder 2"/>
          <p:cNvSpPr>
            <a:spLocks noGrp="1"/>
          </p:cNvSpPr>
          <p:nvPr>
            <p:ph idx="1"/>
          </p:nvPr>
        </p:nvSpPr>
        <p:spPr/>
        <p:txBody>
          <a:bodyPr/>
          <a:lstStyle/>
          <a:p>
            <a:r>
              <a:rPr lang="en-GB" dirty="0" smtClean="0"/>
              <a:t>Compensation for women who developed breast cancer</a:t>
            </a:r>
          </a:p>
          <a:p>
            <a:r>
              <a:rPr lang="en-GB" dirty="0" smtClean="0"/>
              <a:t>20 years of night shift working</a:t>
            </a:r>
          </a:p>
          <a:p>
            <a:r>
              <a:rPr lang="en-GB" dirty="0" smtClean="0"/>
              <a:t>Otherwise at low risk</a:t>
            </a:r>
          </a:p>
        </p:txBody>
      </p:sp>
      <p:graphicFrame>
        <p:nvGraphicFramePr>
          <p:cNvPr id="4" name="Table 3"/>
          <p:cNvGraphicFramePr>
            <a:graphicFrameLocks noGrp="1"/>
          </p:cNvGraphicFramePr>
          <p:nvPr>
            <p:extLst>
              <p:ext uri="{D42A27DB-BD31-4B8C-83A1-F6EECF244321}">
                <p14:modId xmlns:p14="http://schemas.microsoft.com/office/powerpoint/2010/main" val="1669247406"/>
              </p:ext>
            </p:extLst>
          </p:nvPr>
        </p:nvGraphicFramePr>
        <p:xfrm>
          <a:off x="536896" y="3471255"/>
          <a:ext cx="10209402" cy="3235960"/>
        </p:xfrm>
        <a:graphic>
          <a:graphicData uri="http://schemas.openxmlformats.org/drawingml/2006/table">
            <a:tbl>
              <a:tblPr firstRow="1" bandRow="1">
                <a:tableStyleId>{5C22544A-7EE6-4342-B048-85BDC9FD1C3A}</a:tableStyleId>
              </a:tblPr>
              <a:tblGrid>
                <a:gridCol w="5104701">
                  <a:extLst>
                    <a:ext uri="{9D8B030D-6E8A-4147-A177-3AD203B41FA5}">
                      <a16:colId xmlns:a16="http://schemas.microsoft.com/office/drawing/2014/main" val="3218843128"/>
                    </a:ext>
                  </a:extLst>
                </a:gridCol>
                <a:gridCol w="5104701">
                  <a:extLst>
                    <a:ext uri="{9D8B030D-6E8A-4147-A177-3AD203B41FA5}">
                      <a16:colId xmlns:a16="http://schemas.microsoft.com/office/drawing/2014/main" val="475023210"/>
                    </a:ext>
                  </a:extLst>
                </a:gridCol>
              </a:tblGrid>
              <a:tr h="370840">
                <a:tc>
                  <a:txBody>
                    <a:bodyPr/>
                    <a:lstStyle/>
                    <a:p>
                      <a:r>
                        <a:rPr lang="en-GB" dirty="0" smtClean="0"/>
                        <a:t>Modifiable</a:t>
                      </a:r>
                      <a:endParaRPr lang="en-GB" dirty="0"/>
                    </a:p>
                  </a:txBody>
                  <a:tcPr/>
                </a:tc>
                <a:tc>
                  <a:txBody>
                    <a:bodyPr/>
                    <a:lstStyle/>
                    <a:p>
                      <a:r>
                        <a:rPr lang="en-GB" dirty="0" smtClean="0"/>
                        <a:t>Non-modifiable</a:t>
                      </a:r>
                      <a:endParaRPr lang="en-GB" dirty="0"/>
                    </a:p>
                  </a:txBody>
                  <a:tcPr/>
                </a:tc>
                <a:extLst>
                  <a:ext uri="{0D108BD9-81ED-4DB2-BD59-A6C34878D82A}">
                    <a16:rowId xmlns:a16="http://schemas.microsoft.com/office/drawing/2014/main" val="3484326188"/>
                  </a:ext>
                </a:extLst>
              </a:tr>
              <a:tr h="370840">
                <a:tc>
                  <a:txBody>
                    <a:bodyPr/>
                    <a:lstStyle/>
                    <a:p>
                      <a:r>
                        <a:rPr lang="en-GB" sz="1400" dirty="0" smtClean="0"/>
                        <a:t>Being overweight/obese</a:t>
                      </a:r>
                    </a:p>
                    <a:p>
                      <a:r>
                        <a:rPr lang="en-GB" sz="1400" dirty="0" smtClean="0"/>
                        <a:t>Alcohol</a:t>
                      </a:r>
                      <a:r>
                        <a:rPr lang="en-GB" sz="1400" baseline="0" dirty="0" smtClean="0"/>
                        <a:t> consumption</a:t>
                      </a:r>
                    </a:p>
                    <a:p>
                      <a:r>
                        <a:rPr lang="en-GB" sz="1400" baseline="0" dirty="0" smtClean="0"/>
                        <a:t>Contraceptive pill</a:t>
                      </a:r>
                    </a:p>
                    <a:p>
                      <a:r>
                        <a:rPr lang="en-GB" sz="1400" baseline="0" dirty="0" smtClean="0"/>
                        <a:t>Hormone Replacement Therapy</a:t>
                      </a:r>
                    </a:p>
                    <a:p>
                      <a:r>
                        <a:rPr lang="en-GB" sz="1400" baseline="0" dirty="0" smtClean="0"/>
                        <a:t>Being inactive</a:t>
                      </a:r>
                      <a:endParaRPr lang="en-GB" sz="1400" dirty="0"/>
                    </a:p>
                  </a:txBody>
                  <a:tcPr/>
                </a:tc>
                <a:tc>
                  <a:txBody>
                    <a:bodyPr/>
                    <a:lstStyle/>
                    <a:p>
                      <a:r>
                        <a:rPr lang="en-GB" sz="1400" dirty="0" smtClean="0"/>
                        <a:t>Older</a:t>
                      </a:r>
                      <a:r>
                        <a:rPr lang="en-GB" sz="1400" baseline="0" dirty="0" smtClean="0"/>
                        <a:t> age</a:t>
                      </a:r>
                    </a:p>
                    <a:p>
                      <a:r>
                        <a:rPr lang="en-GB" sz="1400" baseline="0" dirty="0" smtClean="0"/>
                        <a:t>Family history, inherited genes</a:t>
                      </a:r>
                    </a:p>
                    <a:p>
                      <a:r>
                        <a:rPr lang="en-GB" sz="1400" baseline="0" dirty="0" smtClean="0"/>
                        <a:t>X-rays and radiotherapy</a:t>
                      </a:r>
                    </a:p>
                    <a:p>
                      <a:r>
                        <a:rPr lang="en-GB" sz="1400" baseline="0" dirty="0" smtClean="0"/>
                        <a:t>Diabetes</a:t>
                      </a:r>
                    </a:p>
                    <a:p>
                      <a:r>
                        <a:rPr lang="en-GB" sz="1400" baseline="0" dirty="0" smtClean="0"/>
                        <a:t>Dense breast tissue</a:t>
                      </a:r>
                    </a:p>
                    <a:p>
                      <a:r>
                        <a:rPr lang="en-GB" sz="1400" baseline="0" dirty="0" smtClean="0"/>
                        <a:t>Benign breast disease</a:t>
                      </a:r>
                    </a:p>
                    <a:p>
                      <a:r>
                        <a:rPr lang="en-GB" sz="1400" baseline="0" dirty="0" smtClean="0"/>
                        <a:t>DCIS, LCIS</a:t>
                      </a:r>
                    </a:p>
                    <a:p>
                      <a:r>
                        <a:rPr lang="en-GB" sz="1400" baseline="0" dirty="0" smtClean="0"/>
                        <a:t>Age when periods start, stop</a:t>
                      </a:r>
                    </a:p>
                    <a:p>
                      <a:r>
                        <a:rPr lang="en-GB" sz="1400" baseline="0" dirty="0" smtClean="0"/>
                        <a:t>Sex, other hormones</a:t>
                      </a:r>
                    </a:p>
                    <a:p>
                      <a:r>
                        <a:rPr lang="en-GB" sz="1400" baseline="0" dirty="0" smtClean="0"/>
                        <a:t>Ethnicity</a:t>
                      </a:r>
                    </a:p>
                    <a:p>
                      <a:r>
                        <a:rPr lang="en-GB" sz="1400" baseline="0" dirty="0" smtClean="0"/>
                        <a:t>Prior cancer</a:t>
                      </a:r>
                    </a:p>
                    <a:p>
                      <a:r>
                        <a:rPr lang="en-GB" sz="1400" baseline="0" dirty="0" smtClean="0"/>
                        <a:t>Height</a:t>
                      </a:r>
                    </a:p>
                    <a:p>
                      <a:r>
                        <a:rPr lang="en-GB" sz="1400" baseline="0" dirty="0" smtClean="0"/>
                        <a:t>Not having children, having them later in life</a:t>
                      </a:r>
                      <a:endParaRPr lang="en-GB" sz="1400" dirty="0"/>
                    </a:p>
                  </a:txBody>
                  <a:tcPr/>
                </a:tc>
                <a:extLst>
                  <a:ext uri="{0D108BD9-81ED-4DB2-BD59-A6C34878D82A}">
                    <a16:rowId xmlns:a16="http://schemas.microsoft.com/office/drawing/2014/main" val="1085164684"/>
                  </a:ext>
                </a:extLst>
              </a:tr>
            </a:tbl>
          </a:graphicData>
        </a:graphic>
      </p:graphicFrame>
    </p:spTree>
    <p:extLst>
      <p:ext uri="{BB962C8B-B14F-4D97-AF65-F5344CB8AC3E}">
        <p14:creationId xmlns:p14="http://schemas.microsoft.com/office/powerpoint/2010/main" val="155292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IIAC (2009)</a:t>
            </a:r>
            <a:endParaRPr lang="en-GB" dirty="0"/>
          </a:p>
        </p:txBody>
      </p:sp>
      <p:pic>
        <p:nvPicPr>
          <p:cNvPr id="4" name="Content Placeholder 3"/>
          <p:cNvPicPr>
            <a:picLocks noGrp="1" noChangeAspect="1"/>
          </p:cNvPicPr>
          <p:nvPr>
            <p:ph idx="1"/>
          </p:nvPr>
        </p:nvPicPr>
        <p:blipFill>
          <a:blip r:embed="rId2"/>
          <a:stretch>
            <a:fillRect/>
          </a:stretch>
        </p:blipFill>
        <p:spPr>
          <a:xfrm>
            <a:off x="845792" y="1943581"/>
            <a:ext cx="4865024" cy="4195762"/>
          </a:xfrm>
          <a:prstGeom prst="rect">
            <a:avLst/>
          </a:prstGeom>
        </p:spPr>
      </p:pic>
    </p:spTree>
    <p:extLst>
      <p:ext uri="{BB962C8B-B14F-4D97-AF65-F5344CB8AC3E}">
        <p14:creationId xmlns:p14="http://schemas.microsoft.com/office/powerpoint/2010/main" val="2372821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IIAC (2009)</a:t>
            </a:r>
            <a:endParaRPr lang="en-GB" dirty="0"/>
          </a:p>
        </p:txBody>
      </p:sp>
      <p:pic>
        <p:nvPicPr>
          <p:cNvPr id="4" name="Content Placeholder 3"/>
          <p:cNvPicPr>
            <a:picLocks noGrp="1" noChangeAspect="1"/>
          </p:cNvPicPr>
          <p:nvPr>
            <p:ph idx="1"/>
          </p:nvPr>
        </p:nvPicPr>
        <p:blipFill>
          <a:blip r:embed="rId2"/>
          <a:stretch>
            <a:fillRect/>
          </a:stretch>
        </p:blipFill>
        <p:spPr>
          <a:xfrm>
            <a:off x="845792" y="1943581"/>
            <a:ext cx="4865024" cy="4195762"/>
          </a:xfrm>
          <a:prstGeom prst="rect">
            <a:avLst/>
          </a:prstGeom>
        </p:spPr>
      </p:pic>
      <p:sp>
        <p:nvSpPr>
          <p:cNvPr id="5" name="TextBox 4"/>
          <p:cNvSpPr txBox="1"/>
          <p:nvPr/>
        </p:nvSpPr>
        <p:spPr>
          <a:xfrm>
            <a:off x="6686026" y="2919369"/>
            <a:ext cx="4295163" cy="1754326"/>
          </a:xfrm>
          <a:prstGeom prst="rect">
            <a:avLst/>
          </a:prstGeom>
          <a:noFill/>
        </p:spPr>
        <p:txBody>
          <a:bodyPr wrap="square" rtlCol="0">
            <a:spAutoFit/>
          </a:bodyPr>
          <a:lstStyle/>
          <a:p>
            <a:r>
              <a:rPr lang="en-GB" dirty="0" smtClean="0"/>
              <a:t>Looks for robust epidemiological evidence of a doubled relative risk</a:t>
            </a:r>
          </a:p>
          <a:p>
            <a:endParaRPr lang="en-GB" dirty="0"/>
          </a:p>
          <a:p>
            <a:endParaRPr lang="en-GB" dirty="0" smtClean="0"/>
          </a:p>
          <a:p>
            <a:r>
              <a:rPr lang="en-GB" dirty="0" smtClean="0"/>
              <a:t>Robust evidence of this lack, so could not recommend prescription</a:t>
            </a:r>
            <a:endParaRPr lang="en-GB" dirty="0"/>
          </a:p>
        </p:txBody>
      </p:sp>
    </p:spTree>
    <p:extLst>
      <p:ext uri="{BB962C8B-B14F-4D97-AF65-F5344CB8AC3E}">
        <p14:creationId xmlns:p14="http://schemas.microsoft.com/office/powerpoint/2010/main" val="280154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IOSH Priority </a:t>
            </a:r>
            <a:endParaRPr lang="en-GB" dirty="0"/>
          </a:p>
        </p:txBody>
      </p:sp>
      <p:pic>
        <p:nvPicPr>
          <p:cNvPr id="4" name="Content Placeholder 3"/>
          <p:cNvPicPr>
            <a:picLocks noGrp="1" noChangeAspect="1"/>
          </p:cNvPicPr>
          <p:nvPr>
            <p:ph idx="1"/>
          </p:nvPr>
        </p:nvPicPr>
        <p:blipFill>
          <a:blip r:embed="rId2"/>
          <a:stretch>
            <a:fillRect/>
          </a:stretch>
        </p:blipFill>
        <p:spPr>
          <a:xfrm>
            <a:off x="3056713" y="1853248"/>
            <a:ext cx="4218229" cy="4195762"/>
          </a:xfrm>
          <a:prstGeom prst="rect">
            <a:avLst/>
          </a:prstGeom>
        </p:spPr>
      </p:pic>
    </p:spTree>
    <p:extLst>
      <p:ext uri="{BB962C8B-B14F-4D97-AF65-F5344CB8AC3E}">
        <p14:creationId xmlns:p14="http://schemas.microsoft.com/office/powerpoint/2010/main" val="187486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Systematic Review (post IARC)</a:t>
            </a:r>
            <a:endParaRPr lang="en-GB" dirty="0"/>
          </a:p>
        </p:txBody>
      </p:sp>
      <p:pic>
        <p:nvPicPr>
          <p:cNvPr id="5" name="Content Placeholder 4"/>
          <p:cNvPicPr>
            <a:picLocks noGrp="1" noChangeAspect="1"/>
          </p:cNvPicPr>
          <p:nvPr>
            <p:ph idx="1"/>
          </p:nvPr>
        </p:nvPicPr>
        <p:blipFill>
          <a:blip r:embed="rId2"/>
          <a:stretch>
            <a:fillRect/>
          </a:stretch>
        </p:blipFill>
        <p:spPr>
          <a:xfrm>
            <a:off x="760141" y="1291904"/>
            <a:ext cx="7362706" cy="1812005"/>
          </a:xfrm>
          <a:prstGeom prst="rect">
            <a:avLst/>
          </a:prstGeom>
        </p:spPr>
      </p:pic>
      <p:pic>
        <p:nvPicPr>
          <p:cNvPr id="6" name="Picture 5"/>
          <p:cNvPicPr>
            <a:picLocks noChangeAspect="1"/>
          </p:cNvPicPr>
          <p:nvPr/>
        </p:nvPicPr>
        <p:blipFill>
          <a:blip r:embed="rId3"/>
          <a:stretch>
            <a:fillRect/>
          </a:stretch>
        </p:blipFill>
        <p:spPr>
          <a:xfrm>
            <a:off x="760141" y="3156544"/>
            <a:ext cx="6890619" cy="1936862"/>
          </a:xfrm>
          <a:prstGeom prst="rect">
            <a:avLst/>
          </a:prstGeom>
        </p:spPr>
      </p:pic>
      <p:pic>
        <p:nvPicPr>
          <p:cNvPr id="7" name="Picture 6"/>
          <p:cNvPicPr>
            <a:picLocks noChangeAspect="1"/>
          </p:cNvPicPr>
          <p:nvPr/>
        </p:nvPicPr>
        <p:blipFill>
          <a:blip r:embed="rId4"/>
          <a:stretch>
            <a:fillRect/>
          </a:stretch>
        </p:blipFill>
        <p:spPr>
          <a:xfrm>
            <a:off x="760141" y="5146041"/>
            <a:ext cx="7130483" cy="1586154"/>
          </a:xfrm>
          <a:prstGeom prst="rect">
            <a:avLst/>
          </a:prstGeom>
        </p:spPr>
      </p:pic>
    </p:spTree>
    <p:extLst>
      <p:ext uri="{BB962C8B-B14F-4D97-AF65-F5344CB8AC3E}">
        <p14:creationId xmlns:p14="http://schemas.microsoft.com/office/powerpoint/2010/main" val="25454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JNCI Articles, 2001</a:t>
            </a:r>
            <a:endParaRPr lang="en-GB" dirty="0"/>
          </a:p>
        </p:txBody>
      </p:sp>
      <p:pic>
        <p:nvPicPr>
          <p:cNvPr id="4" name="Content Placeholder 3"/>
          <p:cNvPicPr>
            <a:picLocks noGrp="1" noChangeAspect="1"/>
          </p:cNvPicPr>
          <p:nvPr>
            <p:ph idx="1"/>
          </p:nvPr>
        </p:nvPicPr>
        <p:blipFill>
          <a:blip r:embed="rId2"/>
          <a:stretch>
            <a:fillRect/>
          </a:stretch>
        </p:blipFill>
        <p:spPr>
          <a:xfrm>
            <a:off x="868567" y="1388697"/>
            <a:ext cx="3015536" cy="2647788"/>
          </a:xfrm>
          <a:prstGeom prst="rect">
            <a:avLst/>
          </a:prstGeom>
        </p:spPr>
      </p:pic>
      <p:pic>
        <p:nvPicPr>
          <p:cNvPr id="6" name="Picture 5"/>
          <p:cNvPicPr>
            <a:picLocks noChangeAspect="1"/>
          </p:cNvPicPr>
          <p:nvPr/>
        </p:nvPicPr>
        <p:blipFill>
          <a:blip r:embed="rId3"/>
          <a:stretch>
            <a:fillRect/>
          </a:stretch>
        </p:blipFill>
        <p:spPr>
          <a:xfrm>
            <a:off x="6266576" y="1777608"/>
            <a:ext cx="4177717" cy="2670292"/>
          </a:xfrm>
          <a:prstGeom prst="rect">
            <a:avLst/>
          </a:prstGeom>
        </p:spPr>
      </p:pic>
    </p:spTree>
    <p:extLst>
      <p:ext uri="{BB962C8B-B14F-4D97-AF65-F5344CB8AC3E}">
        <p14:creationId xmlns:p14="http://schemas.microsoft.com/office/powerpoint/2010/main" val="3066126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Systematic Review (post IARC)</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RR lower in more recent epidemiological studies (1.1 to 1.2) than in the original JNCI studies (2001) (c1.5)</a:t>
            </a:r>
          </a:p>
          <a:p>
            <a:r>
              <a:rPr lang="en-GB" dirty="0" smtClean="0"/>
              <a:t>Recent research generally well-conducted</a:t>
            </a:r>
          </a:p>
          <a:p>
            <a:pPr lvl="1"/>
            <a:r>
              <a:rPr lang="en-GB" dirty="0" smtClean="0"/>
              <a:t>Accounts for confounders</a:t>
            </a:r>
          </a:p>
          <a:p>
            <a:pPr lvl="1"/>
            <a:r>
              <a:rPr lang="en-GB" dirty="0" smtClean="0"/>
              <a:t>Describing shift work as recommended by IARC working group</a:t>
            </a:r>
          </a:p>
          <a:p>
            <a:r>
              <a:rPr lang="en-GB" dirty="0"/>
              <a:t>M</a:t>
            </a:r>
            <a:r>
              <a:rPr lang="en-GB" dirty="0" smtClean="0"/>
              <a:t>eta-analysis of prospective studies concluded that “night shift work, including long-term shift work, has little or no effects of breast cancer incidence” (Travis et al, 2016).</a:t>
            </a:r>
          </a:p>
          <a:p>
            <a:pPr lvl="1"/>
            <a:r>
              <a:rPr lang="en-GB" dirty="0" smtClean="0"/>
              <a:t>Several shortcoming with this study</a:t>
            </a:r>
          </a:p>
          <a:p>
            <a:pPr lvl="2"/>
            <a:r>
              <a:rPr lang="en-GB" dirty="0" smtClean="0"/>
              <a:t>Exclusion of retrospective studies as uninformative</a:t>
            </a:r>
          </a:p>
          <a:p>
            <a:pPr lvl="2"/>
            <a:r>
              <a:rPr lang="en-GB" dirty="0" smtClean="0"/>
              <a:t>Inclusion of studies where shift work assessment below standard called for by IARC working group</a:t>
            </a:r>
          </a:p>
          <a:p>
            <a:pPr lvl="2"/>
            <a:r>
              <a:rPr lang="en-GB" dirty="0" smtClean="0"/>
              <a:t>Often relying on self-report (and so not collected prospectively)</a:t>
            </a:r>
          </a:p>
          <a:p>
            <a:pPr lvl="2"/>
            <a:r>
              <a:rPr lang="en-GB" dirty="0" smtClean="0"/>
              <a:t>Heterogeneity of shift work definitions (contra-indication to meta-analysis)</a:t>
            </a:r>
            <a:endParaRPr lang="en-GB" dirty="0"/>
          </a:p>
        </p:txBody>
      </p:sp>
    </p:spTree>
    <p:extLst>
      <p:ext uri="{BB962C8B-B14F-4D97-AF65-F5344CB8AC3E}">
        <p14:creationId xmlns:p14="http://schemas.microsoft.com/office/powerpoint/2010/main" val="413234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Occupational Medicine Editorial (2018)</a:t>
            </a:r>
            <a:endParaRPr lang="en-GB" dirty="0"/>
          </a:p>
        </p:txBody>
      </p:sp>
      <p:sp>
        <p:nvSpPr>
          <p:cNvPr id="3" name="Content Placeholder 2"/>
          <p:cNvSpPr>
            <a:spLocks noGrp="1"/>
          </p:cNvSpPr>
          <p:nvPr>
            <p:ph idx="1"/>
          </p:nvPr>
        </p:nvSpPr>
        <p:spPr/>
        <p:txBody>
          <a:bodyPr/>
          <a:lstStyle/>
          <a:p>
            <a:r>
              <a:rPr lang="en-GB" dirty="0" smtClean="0"/>
              <a:t>Due to heterogeneity of shift work, difficult to come to a clear conclusion</a:t>
            </a:r>
          </a:p>
          <a:p>
            <a:r>
              <a:rPr lang="en-GB" dirty="0" smtClean="0"/>
              <a:t>Some epidemiological studies provide evidence of an increased risk for long duration of shift working (e.g. </a:t>
            </a:r>
            <a:r>
              <a:rPr lang="en-GB" dirty="0" err="1" smtClean="0"/>
              <a:t>Wegrzyn</a:t>
            </a:r>
            <a:r>
              <a:rPr lang="en-GB" dirty="0" smtClean="0"/>
              <a:t> et al 2017)</a:t>
            </a:r>
          </a:p>
          <a:p>
            <a:r>
              <a:rPr lang="en-GB" dirty="0" smtClean="0"/>
              <a:t>No robust evidence of an exposure threshold</a:t>
            </a:r>
          </a:p>
          <a:p>
            <a:r>
              <a:rPr lang="en-GB" dirty="0" smtClean="0"/>
              <a:t>Further </a:t>
            </a:r>
            <a:r>
              <a:rPr lang="en-GB" dirty="0"/>
              <a:t>high-quality evidence </a:t>
            </a:r>
            <a:r>
              <a:rPr lang="en-GB" dirty="0" smtClean="0"/>
              <a:t>needed – abstracts from EPICOH conferences suggest this is happening </a:t>
            </a:r>
          </a:p>
          <a:p>
            <a:pPr lvl="1"/>
            <a:r>
              <a:rPr lang="en-GB" dirty="0" smtClean="0">
                <a:hlinkClick r:id="rId2"/>
              </a:rPr>
              <a:t>https</a:t>
            </a:r>
            <a:r>
              <a:rPr lang="en-GB" dirty="0">
                <a:hlinkClick r:id="rId2"/>
              </a:rPr>
              <a:t>://</a:t>
            </a:r>
            <a:r>
              <a:rPr lang="en-GB" dirty="0" smtClean="0">
                <a:hlinkClick r:id="rId2"/>
              </a:rPr>
              <a:t>oem.bmj.com/content/oemed/74/Suppl_1/local/complete-issue.pdf</a:t>
            </a:r>
            <a:endParaRPr lang="en-GB" dirty="0" smtClean="0"/>
          </a:p>
          <a:p>
            <a:pPr lvl="1"/>
            <a:r>
              <a:rPr lang="en-GB" dirty="0">
                <a:hlinkClick r:id="rId3"/>
              </a:rPr>
              <a:t>https://</a:t>
            </a:r>
            <a:r>
              <a:rPr lang="en-GB" dirty="0" smtClean="0">
                <a:hlinkClick r:id="rId3"/>
              </a:rPr>
              <a:t>oem.bmj.com/content/76/Suppl_1/i</a:t>
            </a:r>
            <a:endParaRPr lang="en-GB" dirty="0" smtClean="0"/>
          </a:p>
          <a:p>
            <a:pPr lvl="1"/>
            <a:r>
              <a:rPr lang="en-GB" dirty="0">
                <a:hlinkClick r:id="rId4"/>
              </a:rPr>
              <a:t>https://</a:t>
            </a:r>
            <a:r>
              <a:rPr lang="en-GB" dirty="0" smtClean="0">
                <a:hlinkClick r:id="rId4"/>
              </a:rPr>
              <a:t>oem.bmj.com/content/oemed/78/Suppl_1/A153.1.full.pdf</a:t>
            </a:r>
            <a:endParaRPr lang="en-GB" dirty="0" smtClean="0"/>
          </a:p>
          <a:p>
            <a:endParaRPr lang="en-GB" dirty="0"/>
          </a:p>
        </p:txBody>
      </p:sp>
    </p:spTree>
    <p:extLst>
      <p:ext uri="{BB962C8B-B14F-4D97-AF65-F5344CB8AC3E}">
        <p14:creationId xmlns:p14="http://schemas.microsoft.com/office/powerpoint/2010/main" val="88873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Mechanism Candidates</a:t>
            </a:r>
            <a:endParaRPr lang="en-GB" dirty="0"/>
          </a:p>
        </p:txBody>
      </p:sp>
      <p:sp>
        <p:nvSpPr>
          <p:cNvPr id="3" name="Content Placeholder 2"/>
          <p:cNvSpPr>
            <a:spLocks noGrp="1"/>
          </p:cNvSpPr>
          <p:nvPr>
            <p:ph idx="1"/>
          </p:nvPr>
        </p:nvSpPr>
        <p:spPr/>
        <p:txBody>
          <a:bodyPr/>
          <a:lstStyle/>
          <a:p>
            <a:r>
              <a:rPr lang="en-GB" dirty="0" smtClean="0"/>
              <a:t>Suppression of night time melatonin production</a:t>
            </a:r>
          </a:p>
          <a:p>
            <a:pPr lvl="1"/>
            <a:r>
              <a:rPr lang="en-GB" dirty="0" smtClean="0"/>
              <a:t>Known anti-carcinogenic properties</a:t>
            </a:r>
          </a:p>
          <a:p>
            <a:r>
              <a:rPr lang="en-GB" dirty="0" smtClean="0"/>
              <a:t>Disruption of natural 24 hour rhythms of certain cancer-related genes (increased vulnerability to DNA damage)</a:t>
            </a:r>
          </a:p>
          <a:p>
            <a:r>
              <a:rPr lang="en-GB" dirty="0" smtClean="0"/>
              <a:t>Poorer opportunities for night workers to choose healthy lifestyles</a:t>
            </a:r>
          </a:p>
          <a:p>
            <a:endParaRPr lang="en-GB" dirty="0"/>
          </a:p>
        </p:txBody>
      </p:sp>
    </p:spTree>
    <p:extLst>
      <p:ext uri="{BB962C8B-B14F-4D97-AF65-F5344CB8AC3E}">
        <p14:creationId xmlns:p14="http://schemas.microsoft.com/office/powerpoint/2010/main" val="83330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a:t>
            </a:r>
            <a:endParaRPr lang="en-GB" dirty="0"/>
          </a:p>
        </p:txBody>
      </p:sp>
      <p:sp>
        <p:nvSpPr>
          <p:cNvPr id="3" name="Content Placeholder 2"/>
          <p:cNvSpPr>
            <a:spLocks noGrp="1"/>
          </p:cNvSpPr>
          <p:nvPr>
            <p:ph idx="1"/>
          </p:nvPr>
        </p:nvSpPr>
        <p:spPr/>
        <p:txBody>
          <a:bodyPr/>
          <a:lstStyle/>
          <a:p>
            <a:r>
              <a:rPr lang="en-GB" dirty="0" smtClean="0"/>
              <a:t>A number have been tried, but few evaluated for efficacy or effectiveness in relation to breast cancer risk</a:t>
            </a:r>
          </a:p>
          <a:p>
            <a:pPr lvl="1"/>
            <a:r>
              <a:rPr lang="en-GB" dirty="0" smtClean="0"/>
              <a:t>Melatonin supplementation</a:t>
            </a:r>
          </a:p>
          <a:p>
            <a:pPr lvl="1"/>
            <a:r>
              <a:rPr lang="en-GB" dirty="0" smtClean="0"/>
              <a:t>Better design of shift systems</a:t>
            </a:r>
          </a:p>
          <a:p>
            <a:pPr lvl="1"/>
            <a:r>
              <a:rPr lang="en-GB" dirty="0" smtClean="0"/>
              <a:t>Pharmacological interventions</a:t>
            </a:r>
          </a:p>
          <a:p>
            <a:pPr lvl="2"/>
            <a:r>
              <a:rPr lang="en-GB" dirty="0" smtClean="0"/>
              <a:t>E.g. use of psychostimulants</a:t>
            </a:r>
            <a:endParaRPr lang="en-GB" dirty="0"/>
          </a:p>
        </p:txBody>
      </p:sp>
      <p:pic>
        <p:nvPicPr>
          <p:cNvPr id="5" name="Picture 4"/>
          <p:cNvPicPr>
            <a:picLocks noChangeAspect="1"/>
          </p:cNvPicPr>
          <p:nvPr/>
        </p:nvPicPr>
        <p:blipFill>
          <a:blip r:embed="rId2"/>
          <a:stretch>
            <a:fillRect/>
          </a:stretch>
        </p:blipFill>
        <p:spPr>
          <a:xfrm>
            <a:off x="7793461" y="2981194"/>
            <a:ext cx="3665902" cy="3054918"/>
          </a:xfrm>
          <a:prstGeom prst="rect">
            <a:avLst/>
          </a:prstGeom>
        </p:spPr>
      </p:pic>
    </p:spTree>
    <p:extLst>
      <p:ext uri="{BB962C8B-B14F-4D97-AF65-F5344CB8AC3E}">
        <p14:creationId xmlns:p14="http://schemas.microsoft.com/office/powerpoint/2010/main" val="70526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for female night workers?</a:t>
            </a:r>
            <a:endParaRPr lang="en-GB" dirty="0"/>
          </a:p>
        </p:txBody>
      </p:sp>
      <p:sp>
        <p:nvSpPr>
          <p:cNvPr id="3" name="Content Placeholder 2"/>
          <p:cNvSpPr>
            <a:spLocks noGrp="1"/>
          </p:cNvSpPr>
          <p:nvPr>
            <p:ph idx="1"/>
          </p:nvPr>
        </p:nvSpPr>
        <p:spPr>
          <a:xfrm>
            <a:off x="331525" y="1399781"/>
            <a:ext cx="8946541" cy="4195481"/>
          </a:xfrm>
        </p:spPr>
        <p:txBody>
          <a:bodyPr>
            <a:normAutofit fontScale="77500" lnSpcReduction="20000"/>
          </a:bodyPr>
          <a:lstStyle/>
          <a:p>
            <a:r>
              <a:rPr lang="en-GB" dirty="0" smtClean="0"/>
              <a:t>Measure to reduce exposure to natural light at night improve sleep quality</a:t>
            </a:r>
          </a:p>
          <a:p>
            <a:r>
              <a:rPr lang="en-GB" dirty="0" smtClean="0"/>
              <a:t>Debatable as to whether it is between to phase-shift the melatonin cycle or not</a:t>
            </a:r>
          </a:p>
          <a:p>
            <a:r>
              <a:rPr lang="en-GB" dirty="0" smtClean="0"/>
              <a:t>Advice from HSE in GB is for employers to adopt good practice in shift work scheduling and to promote a healthy lifestyle among  workforces</a:t>
            </a:r>
          </a:p>
          <a:p>
            <a:r>
              <a:rPr lang="en-GB" dirty="0" smtClean="0"/>
              <a:t>Employers should develop a workplace policy for night work that informs workers about potential cancer risks and strategies to minimise these</a:t>
            </a:r>
          </a:p>
          <a:p>
            <a:r>
              <a:rPr lang="en-GB" dirty="0" smtClean="0"/>
              <a:t>Health promotion initiatives important, such a smoking cessation, alcohol moderation.</a:t>
            </a:r>
          </a:p>
          <a:p>
            <a:r>
              <a:rPr lang="en-GB" dirty="0" smtClean="0"/>
              <a:t>Healthy food alternatives and exercise regimes</a:t>
            </a:r>
          </a:p>
          <a:p>
            <a:r>
              <a:rPr lang="en-GB" dirty="0" smtClean="0"/>
              <a:t>Facilitation of access to national breast screening programmes</a:t>
            </a:r>
          </a:p>
          <a:p>
            <a:r>
              <a:rPr lang="en-GB" dirty="0" smtClean="0"/>
              <a:t>Advice for women at higher risk (from the non-modifiable risk factors) is no different to this.</a:t>
            </a:r>
          </a:p>
          <a:p>
            <a:r>
              <a:rPr lang="en-GB" dirty="0" smtClean="0"/>
              <a:t>However, final approach should come from a discussion between employee, employer and occupational health practitioner</a:t>
            </a:r>
          </a:p>
          <a:p>
            <a:r>
              <a:rPr lang="en-GB" dirty="0" smtClean="0"/>
              <a:t>Introducing these measures may also impact other health consequences of night work such as cardiovascular disease, type 2 diabetes and fatigue-related accidents</a:t>
            </a:r>
            <a:endParaRPr lang="en-GB" dirty="0"/>
          </a:p>
        </p:txBody>
      </p:sp>
      <p:pic>
        <p:nvPicPr>
          <p:cNvPr id="4" name="Picture 3"/>
          <p:cNvPicPr>
            <a:picLocks noChangeAspect="1"/>
          </p:cNvPicPr>
          <p:nvPr/>
        </p:nvPicPr>
        <p:blipFill>
          <a:blip r:embed="rId2"/>
          <a:stretch>
            <a:fillRect/>
          </a:stretch>
        </p:blipFill>
        <p:spPr>
          <a:xfrm>
            <a:off x="9433813" y="1399781"/>
            <a:ext cx="2619375" cy="1743075"/>
          </a:xfrm>
          <a:prstGeom prst="rect">
            <a:avLst/>
          </a:prstGeom>
        </p:spPr>
      </p:pic>
      <p:pic>
        <p:nvPicPr>
          <p:cNvPr id="5" name="Picture 4"/>
          <p:cNvPicPr>
            <a:picLocks noChangeAspect="1"/>
          </p:cNvPicPr>
          <p:nvPr/>
        </p:nvPicPr>
        <p:blipFill>
          <a:blip r:embed="rId3"/>
          <a:stretch>
            <a:fillRect/>
          </a:stretch>
        </p:blipFill>
        <p:spPr>
          <a:xfrm>
            <a:off x="9278066" y="4201704"/>
            <a:ext cx="2619375" cy="1743075"/>
          </a:xfrm>
          <a:prstGeom prst="rect">
            <a:avLst/>
          </a:prstGeom>
        </p:spPr>
      </p:pic>
    </p:spTree>
    <p:extLst>
      <p:ext uri="{BB962C8B-B14F-4D97-AF65-F5344CB8AC3E}">
        <p14:creationId xmlns:p14="http://schemas.microsoft.com/office/powerpoint/2010/main" val="30867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Monograph Volume 124 (2020)</a:t>
            </a:r>
            <a:endParaRPr lang="en-GB" dirty="0"/>
          </a:p>
        </p:txBody>
      </p:sp>
      <p:pic>
        <p:nvPicPr>
          <p:cNvPr id="4" name="Content Placeholder 3"/>
          <p:cNvPicPr>
            <a:picLocks noGrp="1" noChangeAspect="1"/>
          </p:cNvPicPr>
          <p:nvPr>
            <p:ph idx="1"/>
          </p:nvPr>
        </p:nvPicPr>
        <p:blipFill>
          <a:blip r:embed="rId2"/>
          <a:stretch>
            <a:fillRect/>
          </a:stretch>
        </p:blipFill>
        <p:spPr>
          <a:xfrm>
            <a:off x="767753" y="2112027"/>
            <a:ext cx="8947150" cy="1946181"/>
          </a:xfrm>
          <a:prstGeom prst="rect">
            <a:avLst/>
          </a:prstGeom>
        </p:spPr>
      </p:pic>
    </p:spTree>
    <p:extLst>
      <p:ext uri="{BB962C8B-B14F-4D97-AF65-F5344CB8AC3E}">
        <p14:creationId xmlns:p14="http://schemas.microsoft.com/office/powerpoint/2010/main" val="37309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Monograph Volume 124 (2020)</a:t>
            </a:r>
            <a:endParaRPr lang="en-GB" dirty="0"/>
          </a:p>
        </p:txBody>
      </p:sp>
      <p:pic>
        <p:nvPicPr>
          <p:cNvPr id="4" name="Content Placeholder 3"/>
          <p:cNvPicPr>
            <a:picLocks noGrp="1" noChangeAspect="1"/>
          </p:cNvPicPr>
          <p:nvPr>
            <p:ph idx="1"/>
          </p:nvPr>
        </p:nvPicPr>
        <p:blipFill>
          <a:blip r:embed="rId2"/>
          <a:stretch>
            <a:fillRect/>
          </a:stretch>
        </p:blipFill>
        <p:spPr>
          <a:xfrm>
            <a:off x="767753" y="2112027"/>
            <a:ext cx="8947150" cy="1946181"/>
          </a:xfrm>
          <a:prstGeom prst="rect">
            <a:avLst/>
          </a:prstGeom>
        </p:spPr>
      </p:pic>
      <p:sp>
        <p:nvSpPr>
          <p:cNvPr id="3" name="Rectangle 2"/>
          <p:cNvSpPr/>
          <p:nvPr/>
        </p:nvSpPr>
        <p:spPr>
          <a:xfrm>
            <a:off x="973123" y="4149207"/>
            <a:ext cx="8154099" cy="2585323"/>
          </a:xfrm>
          <a:prstGeom prst="rect">
            <a:avLst/>
          </a:prstGeom>
        </p:spPr>
        <p:txBody>
          <a:bodyPr wrap="square">
            <a:spAutoFit/>
          </a:bodyPr>
          <a:lstStyle/>
          <a:p>
            <a:r>
              <a:rPr lang="en-US" dirty="0" smtClean="0"/>
              <a:t>Night </a:t>
            </a:r>
            <a:r>
              <a:rPr lang="en-US" dirty="0"/>
              <a:t>shift work was defined as work during the usual sleeping hours of the general population, and included </a:t>
            </a:r>
            <a:r>
              <a:rPr lang="en-US" dirty="0" err="1"/>
              <a:t>transmeridian</a:t>
            </a:r>
            <a:r>
              <a:rPr lang="en-US" dirty="0"/>
              <a:t> air travel. </a:t>
            </a:r>
            <a:endParaRPr lang="en-US" dirty="0" smtClean="0"/>
          </a:p>
          <a:p>
            <a:r>
              <a:rPr lang="en-US" dirty="0" smtClean="0"/>
              <a:t>Disruption </a:t>
            </a:r>
            <a:r>
              <a:rPr lang="en-US" dirty="0"/>
              <a:t>of normal physiological circadian rhythms is the most marked effect of night shift work. </a:t>
            </a:r>
            <a:endParaRPr lang="en-US" dirty="0" smtClean="0"/>
          </a:p>
          <a:p>
            <a:r>
              <a:rPr lang="en-US" dirty="0" smtClean="0"/>
              <a:t>Night </a:t>
            </a:r>
            <a:r>
              <a:rPr lang="en-US" dirty="0"/>
              <a:t>shift work as “probably carcinogenic to humans” (Group 2A), on the basis of limited evidence of cancer in humans (for cancers of the breast, prostate, colon, and rectum), sufficient evidence of cancer in experimental animals, and strong mechanistic evidence in experimental animals.</a:t>
            </a:r>
            <a:endParaRPr lang="en-GB" dirty="0"/>
          </a:p>
        </p:txBody>
      </p:sp>
    </p:spTree>
    <p:extLst>
      <p:ext uri="{BB962C8B-B14F-4D97-AF65-F5344CB8AC3E}">
        <p14:creationId xmlns:p14="http://schemas.microsoft.com/office/powerpoint/2010/main" val="317977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Night shift work duration and breast cancer risk (2021)</a:t>
            </a:r>
            <a:endParaRPr lang="en-GB" dirty="0"/>
          </a:p>
        </p:txBody>
      </p:sp>
      <p:pic>
        <p:nvPicPr>
          <p:cNvPr id="4" name="Content Placeholder 3"/>
          <p:cNvPicPr>
            <a:picLocks noGrp="1" noChangeAspect="1"/>
          </p:cNvPicPr>
          <p:nvPr>
            <p:ph idx="1"/>
          </p:nvPr>
        </p:nvPicPr>
        <p:blipFill>
          <a:blip r:embed="rId2"/>
          <a:stretch>
            <a:fillRect/>
          </a:stretch>
        </p:blipFill>
        <p:spPr>
          <a:xfrm>
            <a:off x="760073" y="2061762"/>
            <a:ext cx="6311590" cy="1895707"/>
          </a:xfrm>
          <a:prstGeom prst="rect">
            <a:avLst/>
          </a:prstGeom>
        </p:spPr>
      </p:pic>
    </p:spTree>
    <p:extLst>
      <p:ext uri="{BB962C8B-B14F-4D97-AF65-F5344CB8AC3E}">
        <p14:creationId xmlns:p14="http://schemas.microsoft.com/office/powerpoint/2010/main" val="78132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Night shift work duration and breast cancer risk (2021)</a:t>
            </a:r>
            <a:endParaRPr lang="en-GB" dirty="0"/>
          </a:p>
        </p:txBody>
      </p:sp>
      <p:pic>
        <p:nvPicPr>
          <p:cNvPr id="4" name="Content Placeholder 3"/>
          <p:cNvPicPr>
            <a:picLocks noGrp="1" noChangeAspect="1"/>
          </p:cNvPicPr>
          <p:nvPr>
            <p:ph idx="1"/>
          </p:nvPr>
        </p:nvPicPr>
        <p:blipFill>
          <a:blip r:embed="rId2"/>
          <a:stretch>
            <a:fillRect/>
          </a:stretch>
        </p:blipFill>
        <p:spPr>
          <a:xfrm>
            <a:off x="760073" y="2061762"/>
            <a:ext cx="6311590" cy="1895707"/>
          </a:xfrm>
          <a:prstGeom prst="rect">
            <a:avLst/>
          </a:prstGeom>
        </p:spPr>
      </p:pic>
      <p:sp>
        <p:nvSpPr>
          <p:cNvPr id="5" name="Rectangle 4"/>
          <p:cNvSpPr/>
          <p:nvPr/>
        </p:nvSpPr>
        <p:spPr>
          <a:xfrm>
            <a:off x="1470870" y="4531801"/>
            <a:ext cx="6096000" cy="1200329"/>
          </a:xfrm>
          <a:prstGeom prst="rect">
            <a:avLst/>
          </a:prstGeom>
        </p:spPr>
        <p:txBody>
          <a:bodyPr>
            <a:spAutoFit/>
          </a:bodyPr>
          <a:lstStyle/>
          <a:p>
            <a:r>
              <a:rPr lang="en-US" dirty="0" smtClean="0"/>
              <a:t>This </a:t>
            </a:r>
            <a:r>
              <a:rPr lang="en-US" dirty="0"/>
              <a:t>systematic review found a positive statistical relationship between night work and breast cancer</a:t>
            </a:r>
          </a:p>
          <a:p>
            <a:r>
              <a:rPr lang="en-US" dirty="0"/>
              <a:t>risk in short-term night-shift workers but no increase was observed in the long-term night-shift workers</a:t>
            </a:r>
            <a:endParaRPr lang="en-GB" dirty="0"/>
          </a:p>
        </p:txBody>
      </p:sp>
    </p:spTree>
    <p:extLst>
      <p:ext uri="{BB962C8B-B14F-4D97-AF65-F5344CB8AC3E}">
        <p14:creationId xmlns:p14="http://schemas.microsoft.com/office/powerpoint/2010/main" val="3372776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Home Messages</a:t>
            </a:r>
            <a:endParaRPr lang="en-GB" dirty="0"/>
          </a:p>
        </p:txBody>
      </p:sp>
      <p:sp>
        <p:nvSpPr>
          <p:cNvPr id="3" name="Content Placeholder 2"/>
          <p:cNvSpPr>
            <a:spLocks noGrp="1"/>
          </p:cNvSpPr>
          <p:nvPr>
            <p:ph idx="1"/>
          </p:nvPr>
        </p:nvSpPr>
        <p:spPr/>
        <p:txBody>
          <a:bodyPr>
            <a:normAutofit lnSpcReduction="10000"/>
          </a:bodyPr>
          <a:lstStyle/>
          <a:p>
            <a:r>
              <a:rPr lang="en-US" dirty="0"/>
              <a:t>If night shift work increases the relative risk of breast cancer, it probably does so by no more than 10 or 20</a:t>
            </a:r>
            <a:r>
              <a:rPr lang="en-US" dirty="0" smtClean="0"/>
              <a:t>%</a:t>
            </a:r>
          </a:p>
          <a:p>
            <a:r>
              <a:rPr lang="en-US" dirty="0" smtClean="0"/>
              <a:t>Given the </a:t>
            </a:r>
            <a:r>
              <a:rPr lang="en-US" dirty="0"/>
              <a:t>prevalence of shift working in </a:t>
            </a:r>
            <a:r>
              <a:rPr lang="en-US" dirty="0" smtClean="0"/>
              <a:t>society </a:t>
            </a:r>
            <a:r>
              <a:rPr lang="en-US" dirty="0"/>
              <a:t>today, employers would be well advised to follow best practice advice on the design of shift schedules and to do their best to help their employees maintain a healthy </a:t>
            </a:r>
            <a:r>
              <a:rPr lang="en-US" dirty="0" smtClean="0"/>
              <a:t>lifestyle</a:t>
            </a:r>
          </a:p>
          <a:p>
            <a:endParaRPr lang="en-US" dirty="0"/>
          </a:p>
          <a:p>
            <a:endParaRPr lang="en-US" dirty="0" smtClean="0"/>
          </a:p>
          <a:p>
            <a:r>
              <a:rPr lang="en-US" dirty="0" smtClean="0"/>
              <a:t>McElvenny DM, Crawford JO, Cherrie JW (2018).  </a:t>
            </a:r>
            <a:r>
              <a:rPr lang="en-US" dirty="0" err="1" smtClean="0"/>
              <a:t>Occup</a:t>
            </a:r>
            <a:r>
              <a:rPr lang="en-US" dirty="0" smtClean="0"/>
              <a:t> Med 68: 5-7.</a:t>
            </a:r>
          </a:p>
          <a:p>
            <a:r>
              <a:rPr lang="en-GB" dirty="0">
                <a:hlinkClick r:id="rId2"/>
              </a:rPr>
              <a:t> </a:t>
            </a:r>
            <a:r>
              <a:rPr lang="en-GB" dirty="0" smtClean="0">
                <a:hlinkClick r:id="rId2"/>
              </a:rPr>
              <a:t>    www.linkedin.com/in/professor-damien-mcelvenny-6bb70a8</a:t>
            </a:r>
            <a:endParaRPr lang="en-GB" dirty="0" smtClean="0"/>
          </a:p>
          <a:p>
            <a:r>
              <a:rPr lang="en-GB" dirty="0" smtClean="0"/>
              <a:t>      @</a:t>
            </a:r>
            <a:r>
              <a:rPr lang="en-GB" dirty="0" err="1" smtClean="0"/>
              <a:t>DamienMcElvenny</a:t>
            </a:r>
            <a:endParaRPr lang="en-GB" dirty="0"/>
          </a:p>
        </p:txBody>
      </p:sp>
      <p:pic>
        <p:nvPicPr>
          <p:cNvPr id="4" name="Picture 3"/>
          <p:cNvPicPr>
            <a:picLocks noChangeAspect="1"/>
          </p:cNvPicPr>
          <p:nvPr/>
        </p:nvPicPr>
        <p:blipFill>
          <a:blip r:embed="rId3"/>
          <a:stretch>
            <a:fillRect/>
          </a:stretch>
        </p:blipFill>
        <p:spPr>
          <a:xfrm>
            <a:off x="1548336" y="5422652"/>
            <a:ext cx="347575" cy="347575"/>
          </a:xfrm>
          <a:prstGeom prst="rect">
            <a:avLst/>
          </a:prstGeom>
        </p:spPr>
      </p:pic>
      <p:sp>
        <p:nvSpPr>
          <p:cNvPr id="5" name="AutoShape 2" descr="Image result for twitt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1548336" y="5864952"/>
            <a:ext cx="349623" cy="288721"/>
          </a:xfrm>
          <a:prstGeom prst="rect">
            <a:avLst/>
          </a:prstGeom>
        </p:spPr>
      </p:pic>
    </p:spTree>
    <p:extLst>
      <p:ext uri="{BB962C8B-B14F-4D97-AF65-F5344CB8AC3E}">
        <p14:creationId xmlns:p14="http://schemas.microsoft.com/office/powerpoint/2010/main" val="73052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JNCI Articles, 2001</a:t>
            </a:r>
            <a:endParaRPr lang="en-GB" dirty="0"/>
          </a:p>
        </p:txBody>
      </p:sp>
      <p:pic>
        <p:nvPicPr>
          <p:cNvPr id="4" name="Content Placeholder 3"/>
          <p:cNvPicPr>
            <a:picLocks noGrp="1" noChangeAspect="1"/>
          </p:cNvPicPr>
          <p:nvPr>
            <p:ph idx="1"/>
          </p:nvPr>
        </p:nvPicPr>
        <p:blipFill>
          <a:blip r:embed="rId2"/>
          <a:stretch>
            <a:fillRect/>
          </a:stretch>
        </p:blipFill>
        <p:spPr>
          <a:xfrm>
            <a:off x="868567" y="1388697"/>
            <a:ext cx="3015536" cy="2647788"/>
          </a:xfrm>
          <a:prstGeom prst="rect">
            <a:avLst/>
          </a:prstGeom>
        </p:spPr>
      </p:pic>
      <p:sp>
        <p:nvSpPr>
          <p:cNvPr id="5" name="TextBox 4"/>
          <p:cNvSpPr txBox="1"/>
          <p:nvPr/>
        </p:nvSpPr>
        <p:spPr>
          <a:xfrm>
            <a:off x="646111" y="4447900"/>
            <a:ext cx="4865615" cy="2031325"/>
          </a:xfrm>
          <a:prstGeom prst="rect">
            <a:avLst/>
          </a:prstGeom>
          <a:noFill/>
        </p:spPr>
        <p:txBody>
          <a:bodyPr wrap="square" rtlCol="0">
            <a:spAutoFit/>
          </a:bodyPr>
          <a:lstStyle/>
          <a:p>
            <a:r>
              <a:rPr lang="en-US" dirty="0"/>
              <a:t>Women who work on rotating night shifts with at least three nights per month, in addition to days and evenings in that month, appear to have a moderately increased risk of breast cancer after extended periods of working rotating night shifts.</a:t>
            </a:r>
            <a:endParaRPr lang="en-GB" dirty="0"/>
          </a:p>
        </p:txBody>
      </p:sp>
      <p:pic>
        <p:nvPicPr>
          <p:cNvPr id="6" name="Picture 5"/>
          <p:cNvPicPr>
            <a:picLocks noChangeAspect="1"/>
          </p:cNvPicPr>
          <p:nvPr/>
        </p:nvPicPr>
        <p:blipFill>
          <a:blip r:embed="rId3"/>
          <a:stretch>
            <a:fillRect/>
          </a:stretch>
        </p:blipFill>
        <p:spPr>
          <a:xfrm>
            <a:off x="6266576" y="1777608"/>
            <a:ext cx="4177717" cy="2670292"/>
          </a:xfrm>
          <a:prstGeom prst="rect">
            <a:avLst/>
          </a:prstGeom>
        </p:spPr>
      </p:pic>
    </p:spTree>
    <p:extLst>
      <p:ext uri="{BB962C8B-B14F-4D97-AF65-F5344CB8AC3E}">
        <p14:creationId xmlns:p14="http://schemas.microsoft.com/office/powerpoint/2010/main" val="26345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JNCI Articles, 2001</a:t>
            </a:r>
            <a:endParaRPr lang="en-GB" dirty="0"/>
          </a:p>
        </p:txBody>
      </p:sp>
      <p:pic>
        <p:nvPicPr>
          <p:cNvPr id="4" name="Content Placeholder 3"/>
          <p:cNvPicPr>
            <a:picLocks noGrp="1" noChangeAspect="1"/>
          </p:cNvPicPr>
          <p:nvPr>
            <p:ph idx="1"/>
          </p:nvPr>
        </p:nvPicPr>
        <p:blipFill>
          <a:blip r:embed="rId2"/>
          <a:stretch>
            <a:fillRect/>
          </a:stretch>
        </p:blipFill>
        <p:spPr>
          <a:xfrm>
            <a:off x="868567" y="1388697"/>
            <a:ext cx="3015536" cy="2647788"/>
          </a:xfrm>
          <a:prstGeom prst="rect">
            <a:avLst/>
          </a:prstGeom>
        </p:spPr>
      </p:pic>
      <p:sp>
        <p:nvSpPr>
          <p:cNvPr id="5" name="TextBox 4"/>
          <p:cNvSpPr txBox="1"/>
          <p:nvPr/>
        </p:nvSpPr>
        <p:spPr>
          <a:xfrm>
            <a:off x="646111" y="4447900"/>
            <a:ext cx="4865615" cy="2031325"/>
          </a:xfrm>
          <a:prstGeom prst="rect">
            <a:avLst/>
          </a:prstGeom>
          <a:noFill/>
        </p:spPr>
        <p:txBody>
          <a:bodyPr wrap="square" rtlCol="0">
            <a:spAutoFit/>
          </a:bodyPr>
          <a:lstStyle/>
          <a:p>
            <a:r>
              <a:rPr lang="en-US" dirty="0"/>
              <a:t>Women who work on rotating night shifts with at least three nights per month, in addition to days and evenings in that month, appear to have a moderately increased risk of breast cancer after extended periods of working rotating night shifts.</a:t>
            </a:r>
            <a:endParaRPr lang="en-GB" dirty="0"/>
          </a:p>
        </p:txBody>
      </p:sp>
      <p:pic>
        <p:nvPicPr>
          <p:cNvPr id="6" name="Picture 5"/>
          <p:cNvPicPr>
            <a:picLocks noChangeAspect="1"/>
          </p:cNvPicPr>
          <p:nvPr/>
        </p:nvPicPr>
        <p:blipFill>
          <a:blip r:embed="rId3"/>
          <a:stretch>
            <a:fillRect/>
          </a:stretch>
        </p:blipFill>
        <p:spPr>
          <a:xfrm>
            <a:off x="6266576" y="1777608"/>
            <a:ext cx="4177717" cy="2670292"/>
          </a:xfrm>
          <a:prstGeom prst="rect">
            <a:avLst/>
          </a:prstGeom>
        </p:spPr>
      </p:pic>
      <p:sp>
        <p:nvSpPr>
          <p:cNvPr id="7" name="Rectangle 6"/>
          <p:cNvSpPr/>
          <p:nvPr/>
        </p:nvSpPr>
        <p:spPr>
          <a:xfrm>
            <a:off x="5682143" y="4849460"/>
            <a:ext cx="6096000" cy="923330"/>
          </a:xfrm>
          <a:prstGeom prst="rect">
            <a:avLst/>
          </a:prstGeom>
        </p:spPr>
        <p:txBody>
          <a:bodyPr>
            <a:spAutoFit/>
          </a:bodyPr>
          <a:lstStyle/>
          <a:p>
            <a:r>
              <a:rPr lang="en-US" dirty="0"/>
              <a:t>The results of this study provide evidence that indicators of exposure to light at night may be associated with the risk of developing breast cancer.</a:t>
            </a:r>
            <a:endParaRPr lang="en-GB" dirty="0"/>
          </a:p>
        </p:txBody>
      </p:sp>
    </p:spTree>
    <p:extLst>
      <p:ext uri="{BB962C8B-B14F-4D97-AF65-F5344CB8AC3E}">
        <p14:creationId xmlns:p14="http://schemas.microsoft.com/office/powerpoint/2010/main" val="57363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Appraisal of epidemiological literature</a:t>
            </a:r>
            <a:endParaRPr lang="en-GB" dirty="0"/>
          </a:p>
        </p:txBody>
      </p:sp>
      <p:pic>
        <p:nvPicPr>
          <p:cNvPr id="4" name="Content Placeholder 3"/>
          <p:cNvPicPr>
            <a:picLocks noGrp="1" noChangeAspect="1"/>
          </p:cNvPicPr>
          <p:nvPr>
            <p:ph idx="1"/>
          </p:nvPr>
        </p:nvPicPr>
        <p:blipFill>
          <a:blip r:embed="rId2"/>
          <a:stretch>
            <a:fillRect/>
          </a:stretch>
        </p:blipFill>
        <p:spPr>
          <a:xfrm>
            <a:off x="1021950" y="2220418"/>
            <a:ext cx="5999636" cy="4195762"/>
          </a:xfrm>
          <a:prstGeom prst="rect">
            <a:avLst/>
          </a:prstGeom>
        </p:spPr>
      </p:pic>
    </p:spTree>
    <p:extLst>
      <p:ext uri="{BB962C8B-B14F-4D97-AF65-F5344CB8AC3E}">
        <p14:creationId xmlns:p14="http://schemas.microsoft.com/office/powerpoint/2010/main" val="104969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Appraisal of epidemiological literature</a:t>
            </a:r>
            <a:endParaRPr lang="en-GB" dirty="0"/>
          </a:p>
        </p:txBody>
      </p:sp>
      <p:pic>
        <p:nvPicPr>
          <p:cNvPr id="4" name="Content Placeholder 3"/>
          <p:cNvPicPr>
            <a:picLocks noGrp="1" noChangeAspect="1"/>
          </p:cNvPicPr>
          <p:nvPr>
            <p:ph idx="1"/>
          </p:nvPr>
        </p:nvPicPr>
        <p:blipFill>
          <a:blip r:embed="rId2"/>
          <a:stretch>
            <a:fillRect/>
          </a:stretch>
        </p:blipFill>
        <p:spPr>
          <a:xfrm>
            <a:off x="1021950" y="2220418"/>
            <a:ext cx="5999636" cy="4195762"/>
          </a:xfrm>
          <a:prstGeom prst="rect">
            <a:avLst/>
          </a:prstGeom>
        </p:spPr>
      </p:pic>
      <p:sp>
        <p:nvSpPr>
          <p:cNvPr id="3" name="Rectangle 2"/>
          <p:cNvSpPr/>
          <p:nvPr/>
        </p:nvSpPr>
        <p:spPr>
          <a:xfrm>
            <a:off x="7462498" y="3092641"/>
            <a:ext cx="3954919" cy="2031325"/>
          </a:xfrm>
          <a:prstGeom prst="rect">
            <a:avLst/>
          </a:prstGeom>
        </p:spPr>
        <p:txBody>
          <a:bodyPr wrap="square">
            <a:spAutoFit/>
          </a:bodyPr>
          <a:lstStyle/>
          <a:p>
            <a:r>
              <a:rPr lang="en-US" dirty="0"/>
              <a:t>Overall, the evidence for an association of breast cancer risk with shift work is appreciable</a:t>
            </a:r>
          </a:p>
          <a:p>
            <a:r>
              <a:rPr lang="en-US" dirty="0"/>
              <a:t>but not definitive, and it remains unclear whether any association is causal or a consequence</a:t>
            </a:r>
          </a:p>
          <a:p>
            <a:r>
              <a:rPr lang="en-US" dirty="0"/>
              <a:t>of confounding</a:t>
            </a:r>
            <a:endParaRPr lang="en-GB" dirty="0"/>
          </a:p>
        </p:txBody>
      </p:sp>
    </p:spTree>
    <p:extLst>
      <p:ext uri="{BB962C8B-B14F-4D97-AF65-F5344CB8AC3E}">
        <p14:creationId xmlns:p14="http://schemas.microsoft.com/office/powerpoint/2010/main" val="80283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Cross-(UK) Government Meeting</a:t>
            </a:r>
            <a:endParaRPr lang="en-GB" dirty="0"/>
          </a:p>
        </p:txBody>
      </p:sp>
      <p:pic>
        <p:nvPicPr>
          <p:cNvPr id="4" name="Content Placeholder 3"/>
          <p:cNvPicPr>
            <a:picLocks noGrp="1" noChangeAspect="1"/>
          </p:cNvPicPr>
          <p:nvPr>
            <p:ph idx="1"/>
          </p:nvPr>
        </p:nvPicPr>
        <p:blipFill>
          <a:blip r:embed="rId2"/>
          <a:stretch>
            <a:fillRect/>
          </a:stretch>
        </p:blipFill>
        <p:spPr>
          <a:xfrm>
            <a:off x="871278" y="2116803"/>
            <a:ext cx="7716644" cy="1315844"/>
          </a:xfrm>
          <a:prstGeom prst="rect">
            <a:avLst/>
          </a:prstGeom>
        </p:spPr>
      </p:pic>
    </p:spTree>
    <p:extLst>
      <p:ext uri="{BB962C8B-B14F-4D97-AF65-F5344CB8AC3E}">
        <p14:creationId xmlns:p14="http://schemas.microsoft.com/office/powerpoint/2010/main" val="68149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Cross-(UK) Government Meeting</a:t>
            </a:r>
            <a:endParaRPr lang="en-GB" dirty="0"/>
          </a:p>
        </p:txBody>
      </p:sp>
      <p:pic>
        <p:nvPicPr>
          <p:cNvPr id="4" name="Content Placeholder 3"/>
          <p:cNvPicPr>
            <a:picLocks noGrp="1" noChangeAspect="1"/>
          </p:cNvPicPr>
          <p:nvPr>
            <p:ph idx="1"/>
          </p:nvPr>
        </p:nvPicPr>
        <p:blipFill>
          <a:blip r:embed="rId2"/>
          <a:stretch>
            <a:fillRect/>
          </a:stretch>
        </p:blipFill>
        <p:spPr>
          <a:xfrm>
            <a:off x="871278" y="2116803"/>
            <a:ext cx="7716644" cy="1315844"/>
          </a:xfrm>
          <a:prstGeom prst="rect">
            <a:avLst/>
          </a:prstGeom>
        </p:spPr>
      </p:pic>
      <p:sp>
        <p:nvSpPr>
          <p:cNvPr id="5" name="Rectangle 4"/>
          <p:cNvSpPr/>
          <p:nvPr/>
        </p:nvSpPr>
        <p:spPr>
          <a:xfrm>
            <a:off x="1009475" y="4225683"/>
            <a:ext cx="6096000" cy="923330"/>
          </a:xfrm>
          <a:prstGeom prst="rect">
            <a:avLst/>
          </a:prstGeom>
        </p:spPr>
        <p:txBody>
          <a:bodyPr>
            <a:spAutoFit/>
          </a:bodyPr>
          <a:lstStyle/>
          <a:p>
            <a:r>
              <a:rPr lang="en-US" dirty="0"/>
              <a:t>F</a:t>
            </a:r>
            <a:r>
              <a:rPr lang="en-US" dirty="0" smtClean="0"/>
              <a:t>urther </a:t>
            </a:r>
            <a:r>
              <a:rPr lang="en-US" dirty="0"/>
              <a:t>research on this topic should investigate more holistically the relationship between shift working and susceptibility to disease</a:t>
            </a:r>
            <a:endParaRPr lang="en-GB" dirty="0"/>
          </a:p>
        </p:txBody>
      </p:sp>
    </p:spTree>
    <p:extLst>
      <p:ext uri="{BB962C8B-B14F-4D97-AF65-F5344CB8AC3E}">
        <p14:creationId xmlns:p14="http://schemas.microsoft.com/office/powerpoint/2010/main" val="197406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IARC Monograph 2010</a:t>
            </a:r>
            <a:endParaRPr lang="en-GB" dirty="0"/>
          </a:p>
        </p:txBody>
      </p:sp>
      <p:pic>
        <p:nvPicPr>
          <p:cNvPr id="7" name="Content Placeholder 6"/>
          <p:cNvPicPr>
            <a:picLocks noGrp="1" noChangeAspect="1"/>
          </p:cNvPicPr>
          <p:nvPr>
            <p:ph idx="1"/>
          </p:nvPr>
        </p:nvPicPr>
        <p:blipFill>
          <a:blip r:embed="rId2"/>
          <a:stretch>
            <a:fillRect/>
          </a:stretch>
        </p:blipFill>
        <p:spPr>
          <a:xfrm>
            <a:off x="570452" y="1853248"/>
            <a:ext cx="6728788" cy="3852666"/>
          </a:xfrm>
          <a:prstGeom prst="rect">
            <a:avLst/>
          </a:prstGeom>
        </p:spPr>
      </p:pic>
    </p:spTree>
    <p:extLst>
      <p:ext uri="{BB962C8B-B14F-4D97-AF65-F5344CB8AC3E}">
        <p14:creationId xmlns:p14="http://schemas.microsoft.com/office/powerpoint/2010/main" val="2879480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296</TotalTime>
  <Words>1279</Words>
  <Application>Microsoft Office PowerPoint</Application>
  <PresentationFormat>Widescreen</PresentationFormat>
  <Paragraphs>127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Ion</vt:lpstr>
      <vt:lpstr>Shift work and cancer</vt:lpstr>
      <vt:lpstr>JNCI Articles, 2001</vt:lpstr>
      <vt:lpstr>JNCI Articles, 2001</vt:lpstr>
      <vt:lpstr>JNCI Articles, 2001</vt:lpstr>
      <vt:lpstr>Critical Appraisal of epidemiological literature</vt:lpstr>
      <vt:lpstr>Critical Appraisal of epidemiological literature</vt:lpstr>
      <vt:lpstr>Cross-(UK) Government Meeting</vt:lpstr>
      <vt:lpstr>Cross-(UK) Government Meeting</vt:lpstr>
      <vt:lpstr>IARC Monograph 2010</vt:lpstr>
      <vt:lpstr>IARC Monograph 2010</vt:lpstr>
      <vt:lpstr>IARC Monograph 2010</vt:lpstr>
      <vt:lpstr>IARC Working Group</vt:lpstr>
      <vt:lpstr>IARC Working Group</vt:lpstr>
      <vt:lpstr>Danish National Board for Industrial Injuries (2008)</vt:lpstr>
      <vt:lpstr>Danish National Board for Industrial Injuries (2008)</vt:lpstr>
      <vt:lpstr>IIAC (2009)</vt:lpstr>
      <vt:lpstr>IIAC (2009)</vt:lpstr>
      <vt:lpstr>IOSH Priority </vt:lpstr>
      <vt:lpstr>Systematic Review (post IARC)</vt:lpstr>
      <vt:lpstr>Systematic Review (post IARC)</vt:lpstr>
      <vt:lpstr>Occupational Medicine Editorial (2018)</vt:lpstr>
      <vt:lpstr>Mechanism Candidates</vt:lpstr>
      <vt:lpstr>Interventions</vt:lpstr>
      <vt:lpstr>Advice for female night workers?</vt:lpstr>
      <vt:lpstr>IARC Monograph Volume 124 (2020)</vt:lpstr>
      <vt:lpstr>IARC Monograph Volume 124 (2020)</vt:lpstr>
      <vt:lpstr>Night shift work duration and breast cancer risk (2021)</vt:lpstr>
      <vt:lpstr>Night shift work duration and breast cancer risk (2021)</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 work and cancer</dc:title>
  <dc:creator>Damien McElvenny</dc:creator>
  <cp:lastModifiedBy>Damien McElvenny</cp:lastModifiedBy>
  <cp:revision>16</cp:revision>
  <dcterms:created xsi:type="dcterms:W3CDTF">2023-01-09T16:19:04Z</dcterms:created>
  <dcterms:modified xsi:type="dcterms:W3CDTF">2023-01-15T15:25:49Z</dcterms:modified>
</cp:coreProperties>
</file>